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7561263" cy="9721850"/>
  <p:notesSz cx="6858000" cy="9947275"/>
  <p:defaultTextStyle>
    <a:defPPr>
      <a:defRPr lang="en-US"/>
    </a:defPPr>
    <a:lvl1pPr marL="0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695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390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086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781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476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171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3867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562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358" y="456"/>
      </p:cViewPr>
      <p:guideLst>
        <p:guide orient="horz" pos="3063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6" y="3020079"/>
            <a:ext cx="6427074" cy="2083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190" y="5509049"/>
            <a:ext cx="5292884" cy="2484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3614-5A28-426C-AAD2-695455EF49AE}" type="datetimeFigureOut">
              <a:rPr lang="en-IN" smtClean="0"/>
              <a:pPr/>
              <a:t>22-11-2012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BCF1-D211-4442-8E85-3A17A03731E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47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3614-5A28-426C-AAD2-695455EF49AE}" type="datetimeFigureOut">
              <a:rPr lang="en-IN" smtClean="0"/>
              <a:pPr/>
              <a:t>22-11-2012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BCF1-D211-4442-8E85-3A17A03731E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6882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1437" y="519851"/>
            <a:ext cx="1275963" cy="110586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550" y="519851"/>
            <a:ext cx="3701869" cy="11058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3614-5A28-426C-AAD2-695455EF49AE}" type="datetimeFigureOut">
              <a:rPr lang="en-IN" smtClean="0"/>
              <a:pPr/>
              <a:t>22-11-2012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BCF1-D211-4442-8E85-3A17A03731E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770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3614-5A28-426C-AAD2-695455EF49AE}" type="datetimeFigureOut">
              <a:rPr lang="en-IN" smtClean="0"/>
              <a:pPr/>
              <a:t>22-11-2012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BCF1-D211-4442-8E85-3A17A03731E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940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89" y="6247191"/>
            <a:ext cx="6427074" cy="1930868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289" y="4120539"/>
            <a:ext cx="6427074" cy="212665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3614-5A28-426C-AAD2-695455EF49AE}" type="datetimeFigureOut">
              <a:rPr lang="en-IN" smtClean="0"/>
              <a:pPr/>
              <a:t>22-11-2012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BCF1-D211-4442-8E85-3A17A03731E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465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549" y="3024578"/>
            <a:ext cx="2488915" cy="855387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8486" y="3024578"/>
            <a:ext cx="2488915" cy="855387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3614-5A28-426C-AAD2-695455EF49AE}" type="datetimeFigureOut">
              <a:rPr lang="en-IN" smtClean="0"/>
              <a:pPr/>
              <a:t>22-11-2012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BCF1-D211-4442-8E85-3A17A03731E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338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4" y="389325"/>
            <a:ext cx="6805137" cy="16203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6" y="2176165"/>
            <a:ext cx="3340871" cy="9069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695" indent="0">
              <a:buNone/>
              <a:defRPr sz="2100" b="1"/>
            </a:lvl2pPr>
            <a:lvl3pPr marL="975390" indent="0">
              <a:buNone/>
              <a:defRPr sz="1900" b="1"/>
            </a:lvl3pPr>
            <a:lvl4pPr marL="1463086" indent="0">
              <a:buNone/>
              <a:defRPr sz="1700" b="1"/>
            </a:lvl4pPr>
            <a:lvl5pPr marL="1950781" indent="0">
              <a:buNone/>
              <a:defRPr sz="1700" b="1"/>
            </a:lvl5pPr>
            <a:lvl6pPr marL="2438476" indent="0">
              <a:buNone/>
              <a:defRPr sz="1700" b="1"/>
            </a:lvl6pPr>
            <a:lvl7pPr marL="2926171" indent="0">
              <a:buNone/>
              <a:defRPr sz="1700" b="1"/>
            </a:lvl7pPr>
            <a:lvl8pPr marL="3413867" indent="0">
              <a:buNone/>
              <a:defRPr sz="1700" b="1"/>
            </a:lvl8pPr>
            <a:lvl9pPr marL="39015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066" y="3083086"/>
            <a:ext cx="3340871" cy="560131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020" y="2176165"/>
            <a:ext cx="3342183" cy="9069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695" indent="0">
              <a:buNone/>
              <a:defRPr sz="2100" b="1"/>
            </a:lvl2pPr>
            <a:lvl3pPr marL="975390" indent="0">
              <a:buNone/>
              <a:defRPr sz="1900" b="1"/>
            </a:lvl3pPr>
            <a:lvl4pPr marL="1463086" indent="0">
              <a:buNone/>
              <a:defRPr sz="1700" b="1"/>
            </a:lvl4pPr>
            <a:lvl5pPr marL="1950781" indent="0">
              <a:buNone/>
              <a:defRPr sz="1700" b="1"/>
            </a:lvl5pPr>
            <a:lvl6pPr marL="2438476" indent="0">
              <a:buNone/>
              <a:defRPr sz="1700" b="1"/>
            </a:lvl6pPr>
            <a:lvl7pPr marL="2926171" indent="0">
              <a:buNone/>
              <a:defRPr sz="1700" b="1"/>
            </a:lvl7pPr>
            <a:lvl8pPr marL="3413867" indent="0">
              <a:buNone/>
              <a:defRPr sz="1700" b="1"/>
            </a:lvl8pPr>
            <a:lvl9pPr marL="39015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020" y="3083086"/>
            <a:ext cx="3342183" cy="560131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3614-5A28-426C-AAD2-695455EF49AE}" type="datetimeFigureOut">
              <a:rPr lang="en-IN" smtClean="0"/>
              <a:pPr/>
              <a:t>22-11-2012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BCF1-D211-4442-8E85-3A17A03731E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1246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3614-5A28-426C-AAD2-695455EF49AE}" type="datetimeFigureOut">
              <a:rPr lang="en-IN" smtClean="0"/>
              <a:pPr/>
              <a:t>22-11-2012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BCF1-D211-4442-8E85-3A17A03731E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3936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3614-5A28-426C-AAD2-695455EF49AE}" type="datetimeFigureOut">
              <a:rPr lang="en-IN" smtClean="0"/>
              <a:pPr/>
              <a:t>22-11-2012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BCF1-D211-4442-8E85-3A17A03731E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11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5" y="387075"/>
            <a:ext cx="2487604" cy="16473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246" y="387078"/>
            <a:ext cx="4226957" cy="8297330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65" y="2034391"/>
            <a:ext cx="2487604" cy="6650017"/>
          </a:xfrm>
        </p:spPr>
        <p:txBody>
          <a:bodyPr/>
          <a:lstStyle>
            <a:lvl1pPr marL="0" indent="0">
              <a:buNone/>
              <a:defRPr sz="1500"/>
            </a:lvl1pPr>
            <a:lvl2pPr marL="487695" indent="0">
              <a:buNone/>
              <a:defRPr sz="1300"/>
            </a:lvl2pPr>
            <a:lvl3pPr marL="975390" indent="0">
              <a:buNone/>
              <a:defRPr sz="1100"/>
            </a:lvl3pPr>
            <a:lvl4pPr marL="1463086" indent="0">
              <a:buNone/>
              <a:defRPr sz="1000"/>
            </a:lvl4pPr>
            <a:lvl5pPr marL="1950781" indent="0">
              <a:buNone/>
              <a:defRPr sz="1000"/>
            </a:lvl5pPr>
            <a:lvl6pPr marL="2438476" indent="0">
              <a:buNone/>
              <a:defRPr sz="1000"/>
            </a:lvl6pPr>
            <a:lvl7pPr marL="2926171" indent="0">
              <a:buNone/>
              <a:defRPr sz="1000"/>
            </a:lvl7pPr>
            <a:lvl8pPr marL="3413867" indent="0">
              <a:buNone/>
              <a:defRPr sz="1000"/>
            </a:lvl8pPr>
            <a:lvl9pPr marL="390156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3614-5A28-426C-AAD2-695455EF49AE}" type="datetimeFigureOut">
              <a:rPr lang="en-IN" smtClean="0"/>
              <a:pPr/>
              <a:t>22-11-2012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BCF1-D211-4442-8E85-3A17A03731E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6657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061" y="6805298"/>
            <a:ext cx="4536758" cy="80340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061" y="868666"/>
            <a:ext cx="4536758" cy="5833110"/>
          </a:xfrm>
        </p:spPr>
        <p:txBody>
          <a:bodyPr/>
          <a:lstStyle>
            <a:lvl1pPr marL="0" indent="0">
              <a:buNone/>
              <a:defRPr sz="3400"/>
            </a:lvl1pPr>
            <a:lvl2pPr marL="487695" indent="0">
              <a:buNone/>
              <a:defRPr sz="3000"/>
            </a:lvl2pPr>
            <a:lvl3pPr marL="975390" indent="0">
              <a:buNone/>
              <a:defRPr sz="2600"/>
            </a:lvl3pPr>
            <a:lvl4pPr marL="1463086" indent="0">
              <a:buNone/>
              <a:defRPr sz="2100"/>
            </a:lvl4pPr>
            <a:lvl5pPr marL="1950781" indent="0">
              <a:buNone/>
              <a:defRPr sz="2100"/>
            </a:lvl5pPr>
            <a:lvl6pPr marL="2438476" indent="0">
              <a:buNone/>
              <a:defRPr sz="2100"/>
            </a:lvl6pPr>
            <a:lvl7pPr marL="2926171" indent="0">
              <a:buNone/>
              <a:defRPr sz="2100"/>
            </a:lvl7pPr>
            <a:lvl8pPr marL="3413867" indent="0">
              <a:buNone/>
              <a:defRPr sz="2100"/>
            </a:lvl8pPr>
            <a:lvl9pPr marL="3901562" indent="0">
              <a:buNone/>
              <a:defRPr sz="21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061" y="7608702"/>
            <a:ext cx="4536758" cy="1140966"/>
          </a:xfrm>
        </p:spPr>
        <p:txBody>
          <a:bodyPr/>
          <a:lstStyle>
            <a:lvl1pPr marL="0" indent="0">
              <a:buNone/>
              <a:defRPr sz="1500"/>
            </a:lvl1pPr>
            <a:lvl2pPr marL="487695" indent="0">
              <a:buNone/>
              <a:defRPr sz="1300"/>
            </a:lvl2pPr>
            <a:lvl3pPr marL="975390" indent="0">
              <a:buNone/>
              <a:defRPr sz="1100"/>
            </a:lvl3pPr>
            <a:lvl4pPr marL="1463086" indent="0">
              <a:buNone/>
              <a:defRPr sz="1000"/>
            </a:lvl4pPr>
            <a:lvl5pPr marL="1950781" indent="0">
              <a:buNone/>
              <a:defRPr sz="1000"/>
            </a:lvl5pPr>
            <a:lvl6pPr marL="2438476" indent="0">
              <a:buNone/>
              <a:defRPr sz="1000"/>
            </a:lvl6pPr>
            <a:lvl7pPr marL="2926171" indent="0">
              <a:buNone/>
              <a:defRPr sz="1000"/>
            </a:lvl7pPr>
            <a:lvl8pPr marL="3413867" indent="0">
              <a:buNone/>
              <a:defRPr sz="1000"/>
            </a:lvl8pPr>
            <a:lvl9pPr marL="390156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3614-5A28-426C-AAD2-695455EF49AE}" type="datetimeFigureOut">
              <a:rPr lang="en-IN" smtClean="0"/>
              <a:pPr/>
              <a:t>22-11-2012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BCF1-D211-4442-8E85-3A17A03731E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248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4" y="389325"/>
            <a:ext cx="6805137" cy="1620309"/>
          </a:xfrm>
          <a:prstGeom prst="rect">
            <a:avLst/>
          </a:prstGeom>
        </p:spPr>
        <p:txBody>
          <a:bodyPr vert="horz" lIns="97539" tIns="48770" rIns="97539" bIns="4877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4" y="2268434"/>
            <a:ext cx="6805137" cy="6415972"/>
          </a:xfrm>
          <a:prstGeom prst="rect">
            <a:avLst/>
          </a:prstGeom>
        </p:spPr>
        <p:txBody>
          <a:bodyPr vert="horz" lIns="97539" tIns="48770" rIns="97539" bIns="487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064" y="9010720"/>
            <a:ext cx="1764295" cy="517598"/>
          </a:xfrm>
          <a:prstGeom prst="rect">
            <a:avLst/>
          </a:prstGeom>
        </p:spPr>
        <p:txBody>
          <a:bodyPr vert="horz" lIns="97539" tIns="48770" rIns="97539" bIns="4877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A3614-5A28-426C-AAD2-695455EF49AE}" type="datetimeFigureOut">
              <a:rPr lang="en-IN" smtClean="0"/>
              <a:pPr/>
              <a:t>22-11-2012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33" y="9010720"/>
            <a:ext cx="2394400" cy="517598"/>
          </a:xfrm>
          <a:prstGeom prst="rect">
            <a:avLst/>
          </a:prstGeom>
        </p:spPr>
        <p:txBody>
          <a:bodyPr vert="horz" lIns="97539" tIns="48770" rIns="97539" bIns="4877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8905" y="9010720"/>
            <a:ext cx="1764295" cy="517598"/>
          </a:xfrm>
          <a:prstGeom prst="rect">
            <a:avLst/>
          </a:prstGeom>
        </p:spPr>
        <p:txBody>
          <a:bodyPr vert="horz" lIns="97539" tIns="48770" rIns="97539" bIns="4877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BCF1-D211-4442-8E85-3A17A03731E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3768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5390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97539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9753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esg@esgindia.org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www.esgin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7" name="Rectangle 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81028" cy="1044569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Progressive, Sustainable and Immediately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Feasible ways to manage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Municipal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Solid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Waste</a:t>
            </a:r>
            <a:b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Submitted to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Hon’ble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High Court of Karnataka </a:t>
            </a:r>
            <a:b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by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Environment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Support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Group and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anr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., Petitioners in WP No. 46523/2012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	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hlinkClick r:id="rId2"/>
              </a:rPr>
              <a:t>www.esgindia.org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	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hlinkClick r:id="rId3"/>
              </a:rPr>
              <a:t>esg@esgindia.org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1764295" y="1260526"/>
            <a:ext cx="3168464" cy="1108932"/>
          </a:xfrm>
          <a:prstGeom prst="flowChart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9" tIns="48770" rIns="97539" bIns="48770" anchor="ctr"/>
          <a:lstStyle/>
          <a:p>
            <a:pPr algn="ctr">
              <a:spcBef>
                <a:spcPct val="0"/>
              </a:spcBef>
            </a:pPr>
            <a:r>
              <a:rPr lang="en-US" sz="2400" b="1" dirty="0"/>
              <a:t>WASTE SEGREGATION </a:t>
            </a:r>
            <a:endParaRPr lang="en-US" sz="2400" b="1" dirty="0" smtClean="0"/>
          </a:p>
          <a:p>
            <a:pPr algn="ctr">
              <a:spcBef>
                <a:spcPct val="0"/>
              </a:spcBef>
            </a:pPr>
            <a:r>
              <a:rPr lang="en-US" sz="2400" b="1" dirty="0" smtClean="0"/>
              <a:t>AT </a:t>
            </a:r>
            <a:r>
              <a:rPr lang="en-US" sz="2400" b="1" dirty="0"/>
              <a:t>SOURCE</a:t>
            </a:r>
          </a:p>
          <a:p>
            <a:pPr>
              <a:spcBef>
                <a:spcPct val="0"/>
              </a:spcBef>
            </a:pPr>
            <a:endParaRPr lang="en-US" sz="1700" dirty="0"/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612280" y="3491772"/>
            <a:ext cx="1612430" cy="1369154"/>
          </a:xfrm>
          <a:prstGeom prst="flowChartProcess">
            <a:avLst/>
          </a:prstGeom>
          <a:solidFill>
            <a:srgbClr val="4CCA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9" tIns="48770" rIns="97539" bIns="48770" anchor="ctr"/>
          <a:lstStyle/>
          <a:p>
            <a:pPr>
              <a:spcBef>
                <a:spcPct val="0"/>
              </a:spcBef>
            </a:pPr>
            <a:r>
              <a:rPr lang="en-US" sz="1700" b="1" dirty="0" smtClean="0"/>
              <a:t>Biodegradable</a:t>
            </a:r>
          </a:p>
          <a:p>
            <a:pPr>
              <a:spcBef>
                <a:spcPct val="0"/>
              </a:spcBef>
            </a:pPr>
            <a:endParaRPr lang="en-US" sz="1700" b="1" dirty="0"/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2533851" y="3544002"/>
            <a:ext cx="1942336" cy="1316927"/>
          </a:xfrm>
          <a:prstGeom prst="flowChart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9" tIns="48770" rIns="97539" bIns="48770" anchor="ctr"/>
          <a:lstStyle/>
          <a:p>
            <a:pPr>
              <a:spcBef>
                <a:spcPct val="0"/>
              </a:spcBef>
            </a:pPr>
            <a:r>
              <a:rPr lang="en-US" sz="1700" b="1" dirty="0" smtClean="0"/>
              <a:t>Recyclables</a:t>
            </a:r>
          </a:p>
          <a:p>
            <a:pPr>
              <a:spcBef>
                <a:spcPct val="0"/>
              </a:spcBef>
            </a:pPr>
            <a:r>
              <a:rPr lang="en-IN" sz="1200" b="1" dirty="0" smtClean="0"/>
              <a:t>Waste pickers </a:t>
            </a:r>
          </a:p>
          <a:p>
            <a:pPr>
              <a:spcBef>
                <a:spcPct val="0"/>
              </a:spcBef>
            </a:pPr>
            <a:r>
              <a:rPr lang="en-IN" sz="1200" b="1" dirty="0" smtClean="0"/>
              <a:t>should be formalised. </a:t>
            </a:r>
          </a:p>
          <a:p>
            <a:pPr>
              <a:spcBef>
                <a:spcPct val="0"/>
              </a:spcBef>
            </a:pPr>
            <a:r>
              <a:rPr lang="en-IN" sz="1200" b="1" dirty="0" smtClean="0"/>
              <a:t>This creates livelihoods</a:t>
            </a:r>
          </a:p>
          <a:p>
            <a:pPr>
              <a:spcBef>
                <a:spcPct val="0"/>
              </a:spcBef>
            </a:pPr>
            <a:endParaRPr lang="en-US" sz="1700" b="1" dirty="0"/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4770424" y="3551629"/>
            <a:ext cx="1928901" cy="1512288"/>
          </a:xfrm>
          <a:prstGeom prst="flowChartProcess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9" tIns="48770" rIns="97539" bIns="48770" anchor="ctr"/>
          <a:lstStyle/>
          <a:p>
            <a:pPr>
              <a:spcBef>
                <a:spcPct val="0"/>
              </a:spcBef>
            </a:pPr>
            <a:r>
              <a:rPr lang="en-US" sz="1700" b="1" dirty="0" smtClean="0"/>
              <a:t>Hazardous,</a:t>
            </a:r>
          </a:p>
          <a:p>
            <a:pPr>
              <a:spcBef>
                <a:spcPct val="0"/>
              </a:spcBef>
            </a:pPr>
            <a:r>
              <a:rPr lang="en-US" sz="1700" b="1" dirty="0" smtClean="0"/>
              <a:t>Electronic and</a:t>
            </a:r>
          </a:p>
          <a:p>
            <a:pPr>
              <a:spcBef>
                <a:spcPct val="0"/>
              </a:spcBef>
            </a:pPr>
            <a:r>
              <a:rPr lang="en-US" sz="1700" b="1" dirty="0" smtClean="0"/>
              <a:t>Bio-medical waste</a:t>
            </a:r>
            <a:endParaRPr lang="en-US" sz="1700" b="1" dirty="0"/>
          </a:p>
        </p:txBody>
      </p:sp>
      <p:sp>
        <p:nvSpPr>
          <p:cNvPr id="82954" name="AutoShape 10"/>
          <p:cNvSpPr>
            <a:spLocks noChangeArrowheads="1"/>
          </p:cNvSpPr>
          <p:nvPr/>
        </p:nvSpPr>
        <p:spPr bwMode="auto">
          <a:xfrm>
            <a:off x="324247" y="7132780"/>
            <a:ext cx="2088233" cy="1566297"/>
          </a:xfrm>
          <a:prstGeom prst="flowChartProcess">
            <a:avLst/>
          </a:prstGeom>
          <a:solidFill>
            <a:srgbClr val="4CCA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9" tIns="48770" rIns="97539" bIns="48770" anchor="ctr"/>
          <a:lstStyle/>
          <a:p>
            <a:pPr>
              <a:spcBef>
                <a:spcPct val="0"/>
              </a:spcBef>
            </a:pPr>
            <a:r>
              <a:rPr lang="en-US" sz="1700" b="1" dirty="0"/>
              <a:t>Manure for </a:t>
            </a:r>
          </a:p>
          <a:p>
            <a:pPr>
              <a:spcBef>
                <a:spcPct val="0"/>
              </a:spcBef>
            </a:pPr>
            <a:r>
              <a:rPr lang="en-US" sz="1700" b="1" dirty="0"/>
              <a:t>Urban home gardens </a:t>
            </a:r>
          </a:p>
          <a:p>
            <a:pPr>
              <a:spcBef>
                <a:spcPct val="0"/>
              </a:spcBef>
            </a:pPr>
            <a:r>
              <a:rPr lang="en-US" sz="1700" b="1" dirty="0"/>
              <a:t>and parks</a:t>
            </a: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>
            <a:off x="3043846" y="6122292"/>
            <a:ext cx="1726577" cy="1331128"/>
          </a:xfrm>
          <a:prstGeom prst="flowChartProcess">
            <a:avLst/>
          </a:prstGeom>
          <a:solidFill>
            <a:srgbClr val="F8F8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9" tIns="48770" rIns="97539" bIns="48770" anchor="ctr"/>
          <a:lstStyle/>
          <a:p>
            <a:pPr>
              <a:spcBef>
                <a:spcPct val="0"/>
              </a:spcBef>
            </a:pPr>
            <a:r>
              <a:rPr lang="en-US" sz="1700" b="1" dirty="0" smtClean="0"/>
              <a:t>Sorting,</a:t>
            </a:r>
          </a:p>
          <a:p>
            <a:pPr>
              <a:spcBef>
                <a:spcPct val="0"/>
              </a:spcBef>
            </a:pPr>
            <a:r>
              <a:rPr lang="en-US" sz="1700" b="1" dirty="0" smtClean="0"/>
              <a:t>and</a:t>
            </a:r>
            <a:endParaRPr lang="en-US" sz="1700" b="1" dirty="0"/>
          </a:p>
          <a:p>
            <a:pPr>
              <a:spcBef>
                <a:spcPct val="0"/>
              </a:spcBef>
            </a:pPr>
            <a:r>
              <a:rPr lang="en-US" sz="1700" b="1" dirty="0" smtClean="0"/>
              <a:t>Recycling in </a:t>
            </a:r>
          </a:p>
          <a:p>
            <a:pPr>
              <a:spcBef>
                <a:spcPct val="0"/>
              </a:spcBef>
            </a:pPr>
            <a:r>
              <a:rPr lang="en-US" sz="1700" b="1" dirty="0" smtClean="0"/>
              <a:t>every ward</a:t>
            </a:r>
            <a:endParaRPr lang="en-US" sz="1700" b="1" dirty="0"/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>
            <a:off x="1008171" y="8965706"/>
            <a:ext cx="5500294" cy="756144"/>
          </a:xfrm>
          <a:prstGeom prst="flowChartProcess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9" tIns="48770" rIns="97539" bIns="48770" anchor="ctr"/>
          <a:lstStyle/>
          <a:p>
            <a:pPr>
              <a:spcBef>
                <a:spcPct val="0"/>
              </a:spcBef>
            </a:pPr>
            <a:r>
              <a:rPr lang="en-US" sz="1700" b="1" dirty="0" smtClean="0"/>
              <a:t>Treatment of toxic waste and disposal of </a:t>
            </a:r>
            <a:r>
              <a:rPr lang="en-US" sz="1700" b="1" dirty="0" err="1" smtClean="0"/>
              <a:t>inerts</a:t>
            </a:r>
            <a:r>
              <a:rPr lang="en-US" sz="1700" b="1" dirty="0" smtClean="0"/>
              <a:t> in </a:t>
            </a:r>
          </a:p>
          <a:p>
            <a:pPr>
              <a:spcBef>
                <a:spcPct val="0"/>
              </a:spcBef>
            </a:pPr>
            <a:r>
              <a:rPr lang="en-US" sz="1700" b="1" dirty="0" smtClean="0"/>
              <a:t>regulated </a:t>
            </a:r>
            <a:r>
              <a:rPr lang="en-US" sz="1700" b="1" dirty="0"/>
              <a:t>landfills</a:t>
            </a: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 flipH="1">
            <a:off x="1405573" y="2369459"/>
            <a:ext cx="1638274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9" tIns="48770" rIns="97539" bIns="48770">
            <a:spAutoFit/>
          </a:bodyPr>
          <a:lstStyle/>
          <a:p>
            <a:endParaRPr lang="en-IN"/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3321179" y="2451470"/>
            <a:ext cx="0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9" tIns="48770" rIns="97539" bIns="48770">
            <a:spAutoFit/>
          </a:bodyPr>
          <a:lstStyle/>
          <a:p>
            <a:endParaRPr lang="en-IN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>
            <a:off x="3657050" y="2400379"/>
            <a:ext cx="1638274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9" tIns="48770" rIns="97539" bIns="48770">
            <a:spAutoFit/>
          </a:bodyPr>
          <a:lstStyle/>
          <a:p>
            <a:endParaRPr lang="en-IN"/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 flipH="1">
            <a:off x="1260212" y="4860927"/>
            <a:ext cx="126021" cy="6481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9" tIns="48770" rIns="97539" bIns="48770">
            <a:spAutoFit/>
          </a:bodyPr>
          <a:lstStyle/>
          <a:p>
            <a:endParaRPr lang="en-IN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3546000" y="5056289"/>
            <a:ext cx="0" cy="99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539" tIns="48770" rIns="97539" bIns="48770">
            <a:spAutoFit/>
          </a:bodyPr>
          <a:lstStyle/>
          <a:p>
            <a:endParaRPr lang="en-IN"/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5463537" y="5293007"/>
            <a:ext cx="0" cy="756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9" tIns="48770" rIns="97539" bIns="48770">
            <a:spAutoFit/>
          </a:bodyPr>
          <a:lstStyle/>
          <a:p>
            <a:endParaRPr lang="en-IN"/>
          </a:p>
        </p:txBody>
      </p:sp>
      <p:sp>
        <p:nvSpPr>
          <p:cNvPr id="82963" name="AutoShape 19"/>
          <p:cNvSpPr>
            <a:spLocks noChangeArrowheads="1"/>
          </p:cNvSpPr>
          <p:nvPr/>
        </p:nvSpPr>
        <p:spPr bwMode="auto">
          <a:xfrm>
            <a:off x="324246" y="5509051"/>
            <a:ext cx="2476001" cy="1226482"/>
          </a:xfrm>
          <a:prstGeom prst="flowChartProcess">
            <a:avLst/>
          </a:prstGeom>
          <a:solidFill>
            <a:srgbClr val="4CCA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9" tIns="48770" rIns="97539" bIns="48770" anchor="ctr"/>
          <a:lstStyle/>
          <a:p>
            <a:pPr>
              <a:spcBef>
                <a:spcPct val="0"/>
              </a:spcBef>
            </a:pPr>
            <a:r>
              <a:rPr lang="en-US" sz="1700" b="1" dirty="0"/>
              <a:t>Composting / </a:t>
            </a:r>
          </a:p>
          <a:p>
            <a:pPr>
              <a:spcBef>
                <a:spcPct val="0"/>
              </a:spcBef>
            </a:pPr>
            <a:r>
              <a:rPr lang="en-US" sz="1700" b="1" dirty="0" err="1" smtClean="0"/>
              <a:t>Vermi</a:t>
            </a:r>
            <a:r>
              <a:rPr lang="en-US" sz="1700" b="1" dirty="0" smtClean="0"/>
              <a:t>-composting/</a:t>
            </a:r>
          </a:p>
          <a:p>
            <a:pPr>
              <a:spcBef>
                <a:spcPct val="0"/>
              </a:spcBef>
            </a:pPr>
            <a:r>
              <a:rPr lang="en-US" sz="1700" b="1" dirty="0" smtClean="0"/>
              <a:t>Community Biogas units at</a:t>
            </a:r>
          </a:p>
          <a:p>
            <a:pPr>
              <a:spcBef>
                <a:spcPct val="0"/>
              </a:spcBef>
            </a:pPr>
            <a:r>
              <a:rPr lang="en-US" sz="1700" b="1" dirty="0" smtClean="0"/>
              <a:t>Local levels in every ward</a:t>
            </a:r>
            <a:endParaRPr lang="en-US" sz="1700" b="1" dirty="0"/>
          </a:p>
        </p:txBody>
      </p:sp>
      <p:sp>
        <p:nvSpPr>
          <p:cNvPr id="82972" name="AutoShape 28"/>
          <p:cNvSpPr>
            <a:spLocks noChangeArrowheads="1"/>
          </p:cNvSpPr>
          <p:nvPr/>
        </p:nvSpPr>
        <p:spPr bwMode="auto">
          <a:xfrm>
            <a:off x="5076774" y="6049151"/>
            <a:ext cx="1656185" cy="68638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9" tIns="48770" rIns="97539" bIns="48770" anchor="ctr"/>
          <a:lstStyle/>
          <a:p>
            <a:pPr>
              <a:spcBef>
                <a:spcPct val="0"/>
              </a:spcBef>
            </a:pPr>
            <a:r>
              <a:rPr lang="en-US" sz="1700"/>
              <a:t>Treatment</a:t>
            </a:r>
          </a:p>
        </p:txBody>
      </p:sp>
      <p:sp>
        <p:nvSpPr>
          <p:cNvPr id="82973" name="Line 29"/>
          <p:cNvSpPr>
            <a:spLocks noChangeShapeType="1"/>
          </p:cNvSpPr>
          <p:nvPr/>
        </p:nvSpPr>
        <p:spPr bwMode="auto">
          <a:xfrm>
            <a:off x="5463540" y="6805297"/>
            <a:ext cx="18378" cy="2160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9" tIns="48770" rIns="97539" bIns="48770">
            <a:spAutoFit/>
          </a:bodyPr>
          <a:lstStyle/>
          <a:p>
            <a:endParaRPr lang="en-IN"/>
          </a:p>
        </p:txBody>
      </p:sp>
      <p:sp>
        <p:nvSpPr>
          <p:cNvPr id="82974" name="Text Box 30"/>
          <p:cNvSpPr txBox="1">
            <a:spLocks noChangeArrowheads="1"/>
          </p:cNvSpPr>
          <p:nvPr/>
        </p:nvSpPr>
        <p:spPr bwMode="auto">
          <a:xfrm>
            <a:off x="324246" y="4860929"/>
            <a:ext cx="2088232" cy="62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539" tIns="48770" rIns="97539" bIns="48770">
            <a:spAutoFit/>
          </a:bodyPr>
          <a:lstStyle/>
          <a:p>
            <a:r>
              <a:rPr lang="en-US" sz="1700" dirty="0" smtClean="0"/>
              <a:t>Incentivize </a:t>
            </a:r>
            <a:r>
              <a:rPr lang="en-US" sz="1700" dirty="0"/>
              <a:t>composting at source</a:t>
            </a:r>
          </a:p>
        </p:txBody>
      </p:sp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2412479" y="2940482"/>
            <a:ext cx="1970283" cy="62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539" tIns="48770" rIns="97539" bIns="48770">
            <a:spAutoFit/>
          </a:bodyPr>
          <a:lstStyle/>
          <a:p>
            <a:r>
              <a:rPr lang="en-US" sz="1700" dirty="0" err="1" smtClean="0"/>
              <a:t>Pourakarmikas</a:t>
            </a:r>
            <a:r>
              <a:rPr lang="en-US" sz="1700" dirty="0" smtClean="0"/>
              <a:t> and waste pickers</a:t>
            </a:r>
            <a:endParaRPr lang="en-US" sz="1700" dirty="0"/>
          </a:p>
        </p:txBody>
      </p:sp>
      <p:sp>
        <p:nvSpPr>
          <p:cNvPr id="82988" name="Line 44"/>
          <p:cNvSpPr>
            <a:spLocks noChangeShapeType="1"/>
          </p:cNvSpPr>
          <p:nvPr/>
        </p:nvSpPr>
        <p:spPr bwMode="auto">
          <a:xfrm>
            <a:off x="1245540" y="6805296"/>
            <a:ext cx="0" cy="32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9" tIns="48770" rIns="97539" bIns="48770">
            <a:spAutoFit/>
          </a:bodyPr>
          <a:lstStyle/>
          <a:p>
            <a:endParaRPr lang="en-IN"/>
          </a:p>
        </p:txBody>
      </p:sp>
      <p:sp>
        <p:nvSpPr>
          <p:cNvPr id="82992" name="Line 48"/>
          <p:cNvSpPr>
            <a:spLocks noChangeShapeType="1"/>
          </p:cNvSpPr>
          <p:nvPr/>
        </p:nvSpPr>
        <p:spPr bwMode="auto">
          <a:xfrm>
            <a:off x="3657050" y="7453420"/>
            <a:ext cx="0" cy="432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539" tIns="48770" rIns="97539" bIns="48770">
            <a:spAutoFit/>
          </a:bodyPr>
          <a:lstStyle/>
          <a:p>
            <a:endParaRPr lang="en-IN"/>
          </a:p>
        </p:txBody>
      </p:sp>
      <p:sp>
        <p:nvSpPr>
          <p:cNvPr id="82993" name="Line 49"/>
          <p:cNvSpPr>
            <a:spLocks noChangeShapeType="1"/>
          </p:cNvSpPr>
          <p:nvPr/>
        </p:nvSpPr>
        <p:spPr bwMode="auto">
          <a:xfrm>
            <a:off x="3642766" y="8479614"/>
            <a:ext cx="14284" cy="4860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539" tIns="48770" rIns="97539" bIns="48770">
            <a:spAutoFit/>
          </a:bodyPr>
          <a:lstStyle/>
          <a:p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628065" y="7885502"/>
            <a:ext cx="2448709" cy="91798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9" tIns="48770" rIns="97539" bIns="48770" anchor="ctr"/>
          <a:lstStyle/>
          <a:p>
            <a:pPr>
              <a:spcBef>
                <a:spcPct val="0"/>
              </a:spcBef>
            </a:pPr>
            <a:r>
              <a:rPr lang="en-US" sz="1700" b="1" dirty="0" smtClean="0"/>
              <a:t>Recovery  in </a:t>
            </a:r>
          </a:p>
          <a:p>
            <a:pPr>
              <a:spcBef>
                <a:spcPct val="0"/>
              </a:spcBef>
            </a:pPr>
            <a:r>
              <a:rPr lang="en-US" sz="1700" b="1" dirty="0" smtClean="0"/>
              <a:t>respective industries/</a:t>
            </a:r>
          </a:p>
          <a:p>
            <a:pPr>
              <a:spcBef>
                <a:spcPct val="0"/>
              </a:spcBef>
            </a:pPr>
            <a:r>
              <a:rPr lang="en-US" sz="1700" b="1" dirty="0" smtClean="0"/>
              <a:t>processing </a:t>
            </a:r>
            <a:r>
              <a:rPr lang="en-US" sz="1700" b="1" dirty="0" err="1" smtClean="0"/>
              <a:t>centres</a:t>
            </a:r>
            <a:endParaRPr lang="en-IN" sz="17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19564" y="3064945"/>
            <a:ext cx="1800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Pourakarmikas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081" y="8976195"/>
            <a:ext cx="735167" cy="73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665" y="3562194"/>
            <a:ext cx="479661" cy="47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633" y="5179642"/>
            <a:ext cx="1406262" cy="7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3048" y="7350901"/>
            <a:ext cx="1229912" cy="66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6889" y="5179642"/>
            <a:ext cx="1225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4296" y="7171412"/>
            <a:ext cx="648184" cy="58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665" y="6250437"/>
            <a:ext cx="479661" cy="48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8169" y="2813323"/>
            <a:ext cx="16909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 smtClean="0"/>
              <a:t>Pourakarmikas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0589" y="7171412"/>
            <a:ext cx="320660" cy="3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4295" y="1698282"/>
            <a:ext cx="648184" cy="64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30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319" y="39643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Making Bangalore a Waste less city</a:t>
            </a:r>
            <a:endParaRPr lang="en-IN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31" y="1391712"/>
            <a:ext cx="2160240" cy="9694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Households bigger than 40 x 60 feet square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783030" y="1391713"/>
            <a:ext cx="2016224" cy="12618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Bulk Generators (Apartments, Schools, Hotels</a:t>
            </a:r>
            <a:r>
              <a:rPr lang="en-US" dirty="0" smtClean="0"/>
              <a:t>, Markets </a:t>
            </a:r>
            <a:r>
              <a:rPr lang="en-US" dirty="0" smtClean="0"/>
              <a:t>)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391820" y="1305067"/>
            <a:ext cx="1872208" cy="12618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Small Households and Low income </a:t>
            </a:r>
            <a:r>
              <a:rPr lang="en-US" dirty="0" err="1" smtClean="0"/>
              <a:t>neighbourhoods</a:t>
            </a:r>
            <a:endParaRPr lang="en-IN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24212" y="2632459"/>
            <a:ext cx="0" cy="411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5135" y="851175"/>
            <a:ext cx="68767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WET WASTE/BIODEGRADABLE WASTE</a:t>
            </a:r>
            <a:endParaRPr lang="en-IN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60351" y="2772694"/>
            <a:ext cx="0" cy="360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</p:cNvCxnSpPr>
          <p:nvPr/>
        </p:nvCxnSpPr>
        <p:spPr>
          <a:xfrm>
            <a:off x="6327923" y="2566951"/>
            <a:ext cx="0" cy="38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7112" y="2781227"/>
            <a:ext cx="1944216" cy="243143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Compost  wet waste (Kitchen and garden )at source mandatory using Daily dump </a:t>
            </a:r>
            <a:r>
              <a:rPr lang="en-US" dirty="0" err="1" smtClean="0"/>
              <a:t>Kumbha</a:t>
            </a:r>
            <a:r>
              <a:rPr lang="en-US" dirty="0" smtClean="0"/>
              <a:t>/Bucket /Compost pit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763739" y="3043943"/>
            <a:ext cx="1520949" cy="213904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Compost wet waste at source using Daily Dump processor/ Compost pit /Biogas plant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5229590" y="3043942"/>
            <a:ext cx="1984580" cy="30162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BBMP provides Daily dump </a:t>
            </a:r>
            <a:r>
              <a:rPr lang="en-US" dirty="0" err="1" smtClean="0"/>
              <a:t>Manthans</a:t>
            </a:r>
            <a:r>
              <a:rPr lang="en-US" dirty="0" smtClean="0"/>
              <a:t>/Space in civic amenity site for composting through compost pits or builds biogas plants for the community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608" y="5366586"/>
            <a:ext cx="24002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81" y="5366586"/>
            <a:ext cx="1066961" cy="262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528" y="6445102"/>
            <a:ext cx="1839707" cy="25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013012"/>
            <a:ext cx="1990515" cy="149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942" y="7453214"/>
            <a:ext cx="25241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45"/>
          <p:cNvCxnSpPr>
            <a:stCxn id="7" idx="2"/>
          </p:cNvCxnSpPr>
          <p:nvPr/>
        </p:nvCxnSpPr>
        <p:spPr>
          <a:xfrm>
            <a:off x="1260351" y="2361208"/>
            <a:ext cx="0" cy="398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622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179" y="684461"/>
            <a:ext cx="606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Making Bangalore a Waste less city</a:t>
            </a:r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60351" y="1177727"/>
            <a:ext cx="51125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DRY WASTE-RECYCLABLES, REUSABLES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40271" y="1908597"/>
            <a:ext cx="1584176" cy="12618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Households bigger than 40 x 60 feet square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8503" y="1908597"/>
            <a:ext cx="2016224" cy="12618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Bulk Generators (Apartments, Schools, </a:t>
            </a:r>
            <a:r>
              <a:rPr lang="en-IN" dirty="0" err="1"/>
              <a:t>Hotels,Markets</a:t>
            </a:r>
            <a:r>
              <a:rPr lang="en-IN" dirty="0"/>
              <a:t>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3389" y="2054791"/>
            <a:ext cx="2061617" cy="9694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Small Households and Low income neighbourhoods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60351" y="3170481"/>
            <a:ext cx="1800200" cy="2554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</p:cNvCxnSpPr>
          <p:nvPr/>
        </p:nvCxnSpPr>
        <p:spPr>
          <a:xfrm>
            <a:off x="3636615" y="3170481"/>
            <a:ext cx="0" cy="2554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56695" y="3170481"/>
            <a:ext cx="1584176" cy="2554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0271" y="5941045"/>
            <a:ext cx="6192688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Dry Waste collection </a:t>
            </a:r>
            <a:r>
              <a:rPr lang="en-US" dirty="0" err="1" smtClean="0"/>
              <a:t>centres</a:t>
            </a:r>
            <a:r>
              <a:rPr lang="en-US" dirty="0" smtClean="0"/>
              <a:t>- BBMP Identified local ward level </a:t>
            </a:r>
            <a:r>
              <a:rPr lang="en-US" dirty="0" err="1" smtClean="0"/>
              <a:t>raddiwalas</a:t>
            </a:r>
            <a:r>
              <a:rPr lang="en-US" dirty="0" smtClean="0"/>
              <a:t>,  Dry Waste collection </a:t>
            </a:r>
            <a:r>
              <a:rPr lang="en-US" dirty="0" err="1" smtClean="0"/>
              <a:t>centres</a:t>
            </a:r>
            <a:endParaRPr lang="en-IN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636615" y="6618153"/>
            <a:ext cx="1729172" cy="1555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52" idx="0"/>
          </p:cNvCxnSpPr>
          <p:nvPr/>
        </p:nvCxnSpPr>
        <p:spPr>
          <a:xfrm flipH="1">
            <a:off x="1528763" y="6618153"/>
            <a:ext cx="2035844" cy="1255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787" y="8351532"/>
            <a:ext cx="2014264" cy="1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244" y="7874000"/>
            <a:ext cx="31480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919092" y="7290526"/>
            <a:ext cx="14391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Glass, tin, plastic recycled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7395723"/>
            <a:ext cx="13323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Paper, Cardboard</a:t>
            </a:r>
            <a:endParaRPr lang="en-IN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9569" y="3708797"/>
            <a:ext cx="1125066" cy="112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332" y="4362324"/>
            <a:ext cx="943078" cy="94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460" y="7066316"/>
            <a:ext cx="1225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84" y="6960370"/>
            <a:ext cx="1225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1549" y="3705498"/>
            <a:ext cx="462819" cy="103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495" y="3279750"/>
            <a:ext cx="490810" cy="109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672323" y="5340300"/>
            <a:ext cx="18889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Pks</a:t>
            </a:r>
            <a:r>
              <a:rPr lang="en-US" dirty="0" smtClean="0"/>
              <a:t>, Rag pickers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4689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239</Words>
  <Application>Microsoft Office PowerPoint</Application>
  <PresentationFormat>Custom</PresentationFormat>
  <Paragraphs>49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Progressive, Sustainable and Immediately Feasible ways to manage Municipal Solid Waste Submitted to Hon’ble High Court of Karnataka  by Environment Support Group and anr., Petitioners in WP No. 46523/2012   www.esgindia.org esg@esgindia.org 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management of Municipal Solid Waste</dc:title>
  <dc:creator>bhargavi</dc:creator>
  <cp:lastModifiedBy>Leo</cp:lastModifiedBy>
  <cp:revision>29</cp:revision>
  <cp:lastPrinted>2012-08-29T05:29:42Z</cp:lastPrinted>
  <dcterms:created xsi:type="dcterms:W3CDTF">2012-08-29T04:07:46Z</dcterms:created>
  <dcterms:modified xsi:type="dcterms:W3CDTF">2012-11-22T03:42:57Z</dcterms:modified>
</cp:coreProperties>
</file>